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6" r:id="rId3"/>
    <p:sldId id="257" r:id="rId4"/>
    <p:sldId id="259" r:id="rId5"/>
    <p:sldId id="260" r:id="rId6"/>
    <p:sldId id="261" r:id="rId7"/>
    <p:sldId id="264" r:id="rId8"/>
    <p:sldId id="267" r:id="rId9"/>
    <p:sldId id="268" r:id="rId10"/>
    <p:sldId id="270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D9B5-A759-4465-9993-55A94801231B}" type="datetimeFigureOut">
              <a:rPr lang="sl-SI" smtClean="0"/>
              <a:t>15.10.2013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395F-EA7D-4612-8E80-7B644089645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4528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D9B5-A759-4465-9993-55A94801231B}" type="datetimeFigureOut">
              <a:rPr lang="sl-SI" smtClean="0"/>
              <a:t>15.10.2013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395F-EA7D-4612-8E80-7B644089645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300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D9B5-A759-4465-9993-55A94801231B}" type="datetimeFigureOut">
              <a:rPr lang="sl-SI" smtClean="0"/>
              <a:t>15.10.2013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395F-EA7D-4612-8E80-7B644089645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003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D9B5-A759-4465-9993-55A94801231B}" type="datetimeFigureOut">
              <a:rPr lang="sl-SI" smtClean="0"/>
              <a:t>15.10.2013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395F-EA7D-4612-8E80-7B644089645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2461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D9B5-A759-4465-9993-55A94801231B}" type="datetimeFigureOut">
              <a:rPr lang="sl-SI" smtClean="0"/>
              <a:t>15.10.2013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395F-EA7D-4612-8E80-7B644089645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1182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D9B5-A759-4465-9993-55A94801231B}" type="datetimeFigureOut">
              <a:rPr lang="sl-SI" smtClean="0"/>
              <a:t>15.10.2013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395F-EA7D-4612-8E80-7B644089645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3001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D9B5-A759-4465-9993-55A94801231B}" type="datetimeFigureOut">
              <a:rPr lang="sl-SI" smtClean="0"/>
              <a:t>15.10.2013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395F-EA7D-4612-8E80-7B644089645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1580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D9B5-A759-4465-9993-55A94801231B}" type="datetimeFigureOut">
              <a:rPr lang="sl-SI" smtClean="0"/>
              <a:t>15.10.2013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395F-EA7D-4612-8E80-7B644089645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7144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D9B5-A759-4465-9993-55A94801231B}" type="datetimeFigureOut">
              <a:rPr lang="sl-SI" smtClean="0"/>
              <a:t>15.10.2013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395F-EA7D-4612-8E80-7B644089645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242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D9B5-A759-4465-9993-55A94801231B}" type="datetimeFigureOut">
              <a:rPr lang="sl-SI" smtClean="0"/>
              <a:t>15.10.2013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395F-EA7D-4612-8E80-7B644089645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8557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D9B5-A759-4465-9993-55A94801231B}" type="datetimeFigureOut">
              <a:rPr lang="sl-SI" smtClean="0"/>
              <a:t>15.10.2013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395F-EA7D-4612-8E80-7B644089645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3519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5D9B5-A759-4465-9993-55A94801231B}" type="datetimeFigureOut">
              <a:rPr lang="sl-SI" smtClean="0"/>
              <a:t>15.10.2013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C395F-EA7D-4612-8E80-7B644089645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227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file:///\\S-EACEAF\EACEA.P9\Eurydice_Studies_Databases\030_Technical_Tools\leg\leg_711_100.tif" TargetMode="External"/><Relationship Id="rId3" Type="http://schemas.openxmlformats.org/officeDocument/2006/relationships/image" Target="file:///\\s-eacea-fs03-p\EACEA.P9\Eurydice_Studies_Databases\010_Studies_Publications\019_Citizenship_education\graph\1_01_Separate_subjectm.tif" TargetMode="External"/><Relationship Id="rId7" Type="http://schemas.openxmlformats.org/officeDocument/2006/relationships/image" Target="../media/image5.png"/><Relationship Id="rId12" Type="http://schemas.openxmlformats.org/officeDocument/2006/relationships/image" Target="file:///\\S-EACEAF\EACEA.P9\Eurydice_Studies_Databases\030_Technical_Tools\leg\leg_2738_ND.tif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6" Type="http://schemas.openxmlformats.org/officeDocument/2006/relationships/image" Target="file:///\\S-EACEAF\EACEA.P9\Eurydice_Studies_Databases\030_Technical_Tools\Utilities\leg\leg_711_25.tif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file:///\\S-EACEAF\EACEA.P9\Eurydice_Studies_Databases\030_Technical_Tools\Utilities\leg\leg_2738_NAboule.tif" TargetMode="External"/><Relationship Id="rId4" Type="http://schemas.openxmlformats.org/officeDocument/2006/relationships/image" Target="../media/image3.jp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ydice.si/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://www.zrss.si/sidro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.jpg"/><Relationship Id="rId4" Type="http://schemas.openxmlformats.org/officeDocument/2006/relationships/hyperlink" Target="http://eacea.ec.europa.eu/education/eurydice/index_en.ph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acea.ec.europa.eu/education/eurydice/documents/facts_and_figures/school_calendar_EN.pdf" TargetMode="External"/><Relationship Id="rId2" Type="http://schemas.openxmlformats.org/officeDocument/2006/relationships/hyperlink" Target="http://www.eurydice.s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ydice.si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Tanja.tastanoska@gov.s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467544" y="2492896"/>
            <a:ext cx="820891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3600" b="1" dirty="0" smtClean="0">
                <a:solidFill>
                  <a:schemeClr val="tx2"/>
                </a:solidFill>
              </a:rPr>
              <a:t>Državljanska vzgoja v Evropi,</a:t>
            </a:r>
          </a:p>
          <a:p>
            <a:r>
              <a:rPr lang="sl-SI" sz="3600" b="1" dirty="0" smtClean="0">
                <a:solidFill>
                  <a:schemeClr val="tx2"/>
                </a:solidFill>
              </a:rPr>
              <a:t>študija omrežja Eurydice</a:t>
            </a:r>
          </a:p>
          <a:p>
            <a:r>
              <a:rPr lang="sl-SI" sz="2800" b="1" dirty="0" smtClean="0">
                <a:solidFill>
                  <a:schemeClr val="tx2"/>
                </a:solidFill>
              </a:rPr>
              <a:t>Poudarki za Slovenijo</a:t>
            </a:r>
            <a:endParaRPr lang="sl-SI" sz="2800" b="1" dirty="0">
              <a:solidFill>
                <a:schemeClr val="tx2"/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611560" y="5085184"/>
            <a:ext cx="6327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>
                <a:solidFill>
                  <a:schemeClr val="tx2"/>
                </a:solidFill>
              </a:rPr>
              <a:t>Tanja </a:t>
            </a:r>
            <a:r>
              <a:rPr lang="sl-SI" sz="2800" dirty="0" err="1" smtClean="0">
                <a:solidFill>
                  <a:schemeClr val="tx2"/>
                </a:solidFill>
              </a:rPr>
              <a:t>Taštanoska</a:t>
            </a:r>
            <a:r>
              <a:rPr lang="sl-SI" sz="2800" dirty="0" smtClean="0">
                <a:solidFill>
                  <a:schemeClr val="tx2"/>
                </a:solidFill>
              </a:rPr>
              <a:t>, Eurydice Slovenija, MIZŠ</a:t>
            </a:r>
            <a:endParaRPr lang="sl-SI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3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tx2"/>
                </a:solidFill>
              </a:rPr>
              <a:t>Vprašanja?</a:t>
            </a:r>
            <a:endParaRPr lang="sl-SI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4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s-eacea-fs03-p\EACEA.P9\Eurydice_Studies_Databases\010_Studies_Publications\019_Citizenship_education\graph\1_01_Separate_subjectm.tif"/>
          <p:cNvPicPr preferRelativeResize="0">
            <a:picLocks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39552" y="1628800"/>
            <a:ext cx="489654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577" y="980728"/>
            <a:ext cx="7846640" cy="792088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0070C0"/>
                </a:solidFill>
              </a:rPr>
              <a:t>Samostojni obvezni predmet, ISCED 1,2,3  </a:t>
            </a:r>
            <a:endParaRPr lang="sl-SI" sz="3200" b="1" dirty="0">
              <a:solidFill>
                <a:srgbClr val="0070C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04664"/>
            <a:ext cx="1606234" cy="537220"/>
          </a:xfrm>
          <a:prstGeom prst="rect">
            <a:avLst/>
          </a:prstGeom>
        </p:spPr>
      </p:pic>
      <p:grpSp>
        <p:nvGrpSpPr>
          <p:cNvPr id="6" name="Group 15"/>
          <p:cNvGrpSpPr/>
          <p:nvPr/>
        </p:nvGrpSpPr>
        <p:grpSpPr>
          <a:xfrm>
            <a:off x="5220072" y="2708920"/>
            <a:ext cx="4213225" cy="2241966"/>
            <a:chOff x="4319588" y="2959654"/>
            <a:chExt cx="4213225" cy="2241966"/>
          </a:xfrm>
        </p:grpSpPr>
        <p:pic>
          <p:nvPicPr>
            <p:cNvPr id="7" name="Picture 3" descr="\\S-EACEAF\EACEA.P9\Eurydice_Studies_Databases\030_Technical_Tools\Utilities\leg\leg_711_25.tif"/>
            <p:cNvPicPr>
              <a:picLocks noChangeAspect="1" noChangeArrowheads="1"/>
            </p:cNvPicPr>
            <p:nvPr/>
          </p:nvPicPr>
          <p:blipFill>
            <a:blip r:embed="rId5" r:link="rId6" cstate="print"/>
            <a:srcRect/>
            <a:stretch>
              <a:fillRect/>
            </a:stretch>
          </p:blipFill>
          <p:spPr bwMode="auto">
            <a:xfrm>
              <a:off x="4319588" y="2969179"/>
              <a:ext cx="269875" cy="269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\\S-EACEAF\EACEA.P9\Eurydice_Studies_Databases\030_Technical_Tools\leg\leg_711_100.tif"/>
            <p:cNvPicPr>
              <a:picLocks noChangeAspect="1" noChangeArrowheads="1"/>
            </p:cNvPicPr>
            <p:nvPr/>
          </p:nvPicPr>
          <p:blipFill>
            <a:blip r:embed="rId7" r:link="rId8" cstate="print"/>
            <a:srcRect/>
            <a:stretch>
              <a:fillRect/>
            </a:stretch>
          </p:blipFill>
          <p:spPr bwMode="auto">
            <a:xfrm>
              <a:off x="4319588" y="3616879"/>
              <a:ext cx="269875" cy="269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 descr="\\S-EACEAF\EACEA.P9\Eurydice_Studies_Databases\030_Technical_Tools\Utilities\leg\leg_2738_NAboule.tif"/>
            <p:cNvPicPr>
              <a:picLocks noChangeAspect="1" noChangeArrowheads="1"/>
            </p:cNvPicPr>
            <p:nvPr/>
          </p:nvPicPr>
          <p:blipFill>
            <a:blip r:embed="rId9" r:link="rId10" cstate="print"/>
            <a:srcRect/>
            <a:stretch>
              <a:fillRect/>
            </a:stretch>
          </p:blipFill>
          <p:spPr bwMode="auto">
            <a:xfrm>
              <a:off x="4319588" y="4264579"/>
              <a:ext cx="269875" cy="271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 descr="\\S-EACEAF\EACEA.P9\Eurydice_Studies_Databases\030_Technical_Tools\leg\leg_2738_ND.tif"/>
            <p:cNvPicPr>
              <a:picLocks noChangeAspect="1" noChangeArrowheads="1"/>
            </p:cNvPicPr>
            <p:nvPr/>
          </p:nvPicPr>
          <p:blipFill>
            <a:blip r:embed="rId11" r:link="rId12" cstate="print"/>
            <a:srcRect/>
            <a:stretch>
              <a:fillRect/>
            </a:stretch>
          </p:blipFill>
          <p:spPr bwMode="auto">
            <a:xfrm>
              <a:off x="4319588" y="4913866"/>
              <a:ext cx="269875" cy="269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4679950" y="3545441"/>
              <a:ext cx="377983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l-SI" sz="1600" b="1" dirty="0" smtClean="0">
                  <a:solidFill>
                    <a:schemeClr val="tx2"/>
                  </a:solidFill>
                </a:rPr>
                <a:t>Samostojni predmet na sekundarni ravni</a:t>
              </a:r>
              <a:endParaRPr lang="en-GB" sz="1600" b="1" dirty="0">
                <a:solidFill>
                  <a:schemeClr val="tx2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679950" y="2959654"/>
              <a:ext cx="385286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l-SI" sz="1600" b="1" dirty="0" smtClean="0">
                  <a:solidFill>
                    <a:schemeClr val="tx2"/>
                  </a:solidFill>
                </a:rPr>
                <a:t>Samostojni predmet na primarni ravni</a:t>
              </a:r>
              <a:endParaRPr lang="en-GB" sz="1600" b="1" dirty="0">
                <a:solidFill>
                  <a:schemeClr val="tx2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679950" y="4121704"/>
              <a:ext cx="377983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 b="1" dirty="0" smtClean="0">
                  <a:solidFill>
                    <a:schemeClr val="tx2"/>
                  </a:solidFill>
                </a:rPr>
                <a:t>N</a:t>
              </a:r>
              <a:r>
                <a:rPr lang="sl-SI" sz="1600" b="1" dirty="0" smtClean="0">
                  <a:solidFill>
                    <a:schemeClr val="tx2"/>
                  </a:solidFill>
                </a:rPr>
                <a:t>i samostojni predmet na primarni ali sekundarni ravni</a:t>
              </a: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4679950" y="4863066"/>
              <a:ext cx="118641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l-SI" sz="1600" dirty="0" smtClean="0">
                  <a:solidFill>
                    <a:schemeClr val="tx2"/>
                  </a:solidFill>
                </a:rPr>
                <a:t>Ni podatkov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585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3200" dirty="0" smtClean="0">
                <a:solidFill>
                  <a:schemeClr val="tx2"/>
                </a:solidFill>
              </a:rPr>
              <a:t>Odstotek učencev 8. razreda, ki so volili  predstavnike razredov ali predstavnike za svet učencev, 2008/09</a:t>
            </a:r>
            <a:endParaRPr lang="sl-SI" sz="3200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56792"/>
            <a:ext cx="9144000" cy="238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2267744" y="4509120"/>
            <a:ext cx="163846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solidFill>
                  <a:srgbClr val="C00000"/>
                </a:solidFill>
              </a:rPr>
              <a:t>SI , LT - 84%</a:t>
            </a:r>
          </a:p>
          <a:p>
            <a:r>
              <a:rPr lang="sl-SI" sz="2400" dirty="0" smtClean="0"/>
              <a:t>FI – 83%</a:t>
            </a:r>
          </a:p>
          <a:p>
            <a:r>
              <a:rPr lang="sl-SI" sz="2400" dirty="0" smtClean="0"/>
              <a:t>SE – 85 %</a:t>
            </a:r>
          </a:p>
          <a:p>
            <a:r>
              <a:rPr lang="sl-SI" sz="2400" dirty="0" smtClean="0"/>
              <a:t>NO – 90%</a:t>
            </a:r>
          </a:p>
          <a:p>
            <a:r>
              <a:rPr lang="sl-SI" sz="2400" dirty="0" smtClean="0"/>
              <a:t>PL – 95%</a:t>
            </a:r>
            <a:endParaRPr lang="sl-SI" sz="2400" dirty="0"/>
          </a:p>
          <a:p>
            <a:endParaRPr lang="sl-SI" dirty="0" smtClean="0"/>
          </a:p>
        </p:txBody>
      </p:sp>
      <p:sp>
        <p:nvSpPr>
          <p:cNvPr id="5" name="PoljeZBesedilom 4"/>
          <p:cNvSpPr txBox="1"/>
          <p:nvPr/>
        </p:nvSpPr>
        <p:spPr>
          <a:xfrm>
            <a:off x="611560" y="3941837"/>
            <a:ext cx="1855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Vir: ICCS 2009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4051306" y="4509120"/>
            <a:ext cx="21768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/>
              <a:t>Povprečje - 74%</a:t>
            </a:r>
          </a:p>
          <a:p>
            <a:r>
              <a:rPr lang="sl-SI" sz="2400" dirty="0" smtClean="0"/>
              <a:t>IT – 49%</a:t>
            </a:r>
          </a:p>
          <a:p>
            <a:r>
              <a:rPr lang="sl-SI" sz="2400" dirty="0" smtClean="0"/>
              <a:t>BG, NL – 52%</a:t>
            </a:r>
            <a:endParaRPr lang="sl-SI" sz="2400" dirty="0"/>
          </a:p>
        </p:txBody>
      </p:sp>
      <p:cxnSp>
        <p:nvCxnSpPr>
          <p:cNvPr id="9" name="Raven puščični povezovalnik 8"/>
          <p:cNvCxnSpPr/>
          <p:nvPr/>
        </p:nvCxnSpPr>
        <p:spPr>
          <a:xfrm>
            <a:off x="5328084" y="1556792"/>
            <a:ext cx="540060" cy="4680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81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3600" dirty="0" smtClean="0">
                <a:solidFill>
                  <a:schemeClr val="tx2"/>
                </a:solidFill>
              </a:rPr>
              <a:t>Glavne naloge predstavnikov staršev v organih upravljanja šole, 2010/11</a:t>
            </a:r>
            <a:endParaRPr lang="sl-SI" sz="3600" dirty="0">
              <a:solidFill>
                <a:schemeClr val="tx2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6365126" y="2492896"/>
            <a:ext cx="288739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chemeClr val="tx2"/>
                </a:solidFill>
              </a:rPr>
              <a:t>ODLOČANJE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rgbClr val="C00000"/>
                </a:solidFill>
              </a:rPr>
              <a:t>SI, IE - Prekinitev delovnega razmerja učitelja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SI,  - Pravila, obšolske dejavnosti, proračun, načrt šole, izbirni predmeti, podporni ukrepi</a:t>
            </a:r>
            <a:endParaRPr lang="sl-SI" sz="2400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5393526" cy="504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aven puščični povezovalnik 4"/>
          <p:cNvCxnSpPr/>
          <p:nvPr/>
        </p:nvCxnSpPr>
        <p:spPr>
          <a:xfrm>
            <a:off x="179512" y="4221088"/>
            <a:ext cx="1080120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Raven puščični povezovalnik 5"/>
          <p:cNvCxnSpPr/>
          <p:nvPr/>
        </p:nvCxnSpPr>
        <p:spPr>
          <a:xfrm>
            <a:off x="431540" y="1622496"/>
            <a:ext cx="1080120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Raven puščični povezovalnik 7"/>
          <p:cNvCxnSpPr/>
          <p:nvPr/>
        </p:nvCxnSpPr>
        <p:spPr>
          <a:xfrm>
            <a:off x="431540" y="1916832"/>
            <a:ext cx="1080120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Raven puščični povezovalnik 8"/>
          <p:cNvCxnSpPr/>
          <p:nvPr/>
        </p:nvCxnSpPr>
        <p:spPr>
          <a:xfrm>
            <a:off x="416554" y="2272559"/>
            <a:ext cx="1080120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Raven puščični povezovalnik 9"/>
          <p:cNvCxnSpPr/>
          <p:nvPr/>
        </p:nvCxnSpPr>
        <p:spPr>
          <a:xfrm>
            <a:off x="405613" y="2655995"/>
            <a:ext cx="1080120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Raven puščični povezovalnik 10"/>
          <p:cNvCxnSpPr/>
          <p:nvPr/>
        </p:nvCxnSpPr>
        <p:spPr>
          <a:xfrm>
            <a:off x="458117" y="1384826"/>
            <a:ext cx="1080120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Raven puščični povezovalnik 11"/>
          <p:cNvCxnSpPr/>
          <p:nvPr/>
        </p:nvCxnSpPr>
        <p:spPr>
          <a:xfrm>
            <a:off x="179512" y="4653613"/>
            <a:ext cx="1080120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10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Autofit/>
          </a:bodyPr>
          <a:lstStyle/>
          <a:p>
            <a:r>
              <a:rPr lang="sl-SI" sz="3600" dirty="0" smtClean="0">
                <a:solidFill>
                  <a:schemeClr val="tx2"/>
                </a:solidFill>
              </a:rPr>
              <a:t>Upoštevanje ocen, ki jih učenci prejmejo pri državljanski vzgoji za napredovanje na naslednjo raven izobraževanja, 2010/11</a:t>
            </a:r>
            <a:endParaRPr lang="sl-SI" sz="3600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02321"/>
            <a:ext cx="516255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580" y="3212976"/>
            <a:ext cx="487242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75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9568" y="340562"/>
            <a:ext cx="8229600" cy="1512315"/>
          </a:xfrm>
        </p:spPr>
        <p:txBody>
          <a:bodyPr>
            <a:noAutofit/>
          </a:bodyPr>
          <a:lstStyle/>
          <a:p>
            <a:r>
              <a:rPr lang="sl-SI" sz="3600" dirty="0" smtClean="0">
                <a:solidFill>
                  <a:schemeClr val="tx2"/>
                </a:solidFill>
              </a:rPr>
              <a:t>Področja dejavnosti šol, povezanih z DV, ki so zajeta v zunanjo evalvacijo šol kot to določajo priporočila ali predpisi, 2010/11</a:t>
            </a:r>
            <a:endParaRPr lang="sl-SI" sz="3600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438375"/>
            <a:ext cx="8820150" cy="2790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Raven puščični povezovalnik 11"/>
          <p:cNvCxnSpPr/>
          <p:nvPr/>
        </p:nvCxnSpPr>
        <p:spPr>
          <a:xfrm>
            <a:off x="5868144" y="1988840"/>
            <a:ext cx="68327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43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 smtClean="0">
                <a:solidFill>
                  <a:schemeClr val="tx2"/>
                </a:solidFill>
              </a:rPr>
              <a:t>Kje najdete študijo v e-obliki?</a:t>
            </a:r>
            <a:endParaRPr lang="sl-SI" sz="4000" dirty="0">
              <a:solidFill>
                <a:schemeClr val="tx2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 smtClean="0"/>
              <a:t>Spletna stran konference SIDRO</a:t>
            </a:r>
          </a:p>
          <a:p>
            <a:pPr marL="0" indent="0">
              <a:buNone/>
            </a:pPr>
            <a:r>
              <a:rPr lang="sl-SI" dirty="0" err="1" smtClean="0">
                <a:hlinkClick r:id="rId2"/>
              </a:rPr>
              <a:t>www</a:t>
            </a:r>
            <a:r>
              <a:rPr lang="sl-SI" dirty="0" smtClean="0">
                <a:hlinkClick r:id="rId2"/>
              </a:rPr>
              <a:t>.</a:t>
            </a:r>
            <a:r>
              <a:rPr lang="sl-SI" dirty="0" err="1" smtClean="0">
                <a:hlinkClick r:id="rId2"/>
              </a:rPr>
              <a:t>zrss</a:t>
            </a:r>
            <a:r>
              <a:rPr lang="sl-SI" dirty="0" smtClean="0">
                <a:hlinkClick r:id="rId2"/>
              </a:rPr>
              <a:t>.si/sidro/</a:t>
            </a:r>
            <a:endParaRPr lang="sl-SI" dirty="0" smtClean="0"/>
          </a:p>
          <a:p>
            <a:endParaRPr lang="sl-SI" dirty="0"/>
          </a:p>
          <a:p>
            <a:r>
              <a:rPr lang="sl-SI" dirty="0" smtClean="0"/>
              <a:t>Spletna stran Eurydice Slovenija</a:t>
            </a:r>
          </a:p>
          <a:p>
            <a:pPr marL="0" indent="0">
              <a:buNone/>
            </a:pPr>
            <a:r>
              <a:rPr lang="sl-SI" dirty="0" err="1" smtClean="0">
                <a:hlinkClick r:id="rId3"/>
              </a:rPr>
              <a:t>www.eurydice.si</a:t>
            </a:r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Spletna stran Eurydice</a:t>
            </a:r>
          </a:p>
          <a:p>
            <a:pPr marL="0" indent="0">
              <a:buNone/>
            </a:pPr>
            <a:r>
              <a:rPr lang="sl-SI" dirty="0" smtClean="0">
                <a:hlinkClick r:id="rId4"/>
              </a:rPr>
              <a:t>http://eacea.ec.europa.eu/education/eurydice/index_en.php</a:t>
            </a:r>
            <a:endParaRPr lang="sl-SI" dirty="0" smtClean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429000"/>
            <a:ext cx="1606234" cy="53722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340768"/>
            <a:ext cx="975362" cy="1656184"/>
          </a:xfrm>
          <a:prstGeom prst="rect">
            <a:avLst/>
          </a:prstGeom>
        </p:spPr>
      </p:pic>
      <p:pic>
        <p:nvPicPr>
          <p:cNvPr id="6" name="Picture 2" descr="eurydice e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81128"/>
            <a:ext cx="1512168" cy="53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44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701824"/>
            <a:ext cx="8229600" cy="1143000"/>
          </a:xfrm>
        </p:spPr>
        <p:txBody>
          <a:bodyPr/>
          <a:lstStyle/>
          <a:p>
            <a:r>
              <a:rPr lang="sl-SI" dirty="0" smtClean="0">
                <a:solidFill>
                  <a:schemeClr val="accent1"/>
                </a:solidFill>
              </a:rPr>
              <a:t>Spletna stran Eurydice Slovenija</a:t>
            </a:r>
            <a:endParaRPr lang="sl-SI" dirty="0">
              <a:solidFill>
                <a:schemeClr val="accent1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sl-SI" dirty="0" smtClean="0"/>
              <a:t>Prenovljena, preglednejša</a:t>
            </a:r>
          </a:p>
          <a:p>
            <a:pPr marL="0" indent="0" algn="ctr">
              <a:buNone/>
            </a:pPr>
            <a:r>
              <a:rPr lang="sl-SI" b="1" dirty="0" err="1" smtClean="0">
                <a:hlinkClick r:id="rId2"/>
              </a:rPr>
              <a:t>www.eurydice.si</a:t>
            </a:r>
            <a:endParaRPr lang="sl-SI" b="1" dirty="0" smtClean="0"/>
          </a:p>
          <a:p>
            <a:pPr marL="0" indent="0" algn="ctr">
              <a:buNone/>
            </a:pPr>
            <a:endParaRPr lang="sl-SI" b="1" dirty="0" smtClean="0"/>
          </a:p>
          <a:p>
            <a:pPr marL="457200" indent="-457200">
              <a:defRPr/>
            </a:pPr>
            <a:r>
              <a:rPr lang="sl-SI" i="1" dirty="0">
                <a:solidFill>
                  <a:srgbClr val="0070C0"/>
                </a:solidFill>
                <a:hlinkClick r:id="rId3"/>
              </a:rPr>
              <a:t>Novice s področja izobraževanja</a:t>
            </a:r>
          </a:p>
          <a:p>
            <a:pPr marL="457200" indent="-457200">
              <a:defRPr/>
            </a:pPr>
            <a:r>
              <a:rPr lang="sl-SI" i="1" dirty="0">
                <a:solidFill>
                  <a:srgbClr val="0070C0"/>
                </a:solidFill>
                <a:hlinkClick r:id="rId3"/>
              </a:rPr>
              <a:t>Nove publikacije študij</a:t>
            </a:r>
          </a:p>
          <a:p>
            <a:pPr marL="457200" indent="-457200">
              <a:defRPr/>
            </a:pPr>
            <a:r>
              <a:rPr lang="sl-SI" i="1" dirty="0">
                <a:solidFill>
                  <a:srgbClr val="0070C0"/>
                </a:solidFill>
                <a:hlinkClick r:id="rId3"/>
              </a:rPr>
              <a:t>Podatki o reformah</a:t>
            </a:r>
          </a:p>
          <a:p>
            <a:pPr marL="457200" indent="-457200">
              <a:defRPr/>
            </a:pPr>
            <a:r>
              <a:rPr lang="sl-SI" i="1" dirty="0">
                <a:solidFill>
                  <a:srgbClr val="0070C0"/>
                </a:solidFill>
                <a:hlinkClick r:id="rId3"/>
              </a:rPr>
              <a:t>Zakonodaja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04664"/>
            <a:ext cx="1606234" cy="53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04664"/>
            <a:ext cx="1606234" cy="53722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1230352" y="1916832"/>
            <a:ext cx="6173934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3200" dirty="0" smtClean="0"/>
              <a:t>Hvala za pozornost!</a:t>
            </a:r>
          </a:p>
          <a:p>
            <a:pPr algn="ctr"/>
            <a:r>
              <a:rPr lang="sl-SI" sz="3200" dirty="0" smtClean="0"/>
              <a:t>Priporočamo se v branje in za obisk!</a:t>
            </a:r>
          </a:p>
          <a:p>
            <a:pPr algn="ctr"/>
            <a:endParaRPr lang="sl-SI" sz="3200" dirty="0"/>
          </a:p>
          <a:p>
            <a:pPr algn="ctr"/>
            <a:r>
              <a:rPr lang="sl-SI" sz="3200" dirty="0" err="1" smtClean="0">
                <a:hlinkClick r:id="rId3"/>
              </a:rPr>
              <a:t>www.eurydice.si</a:t>
            </a:r>
            <a:endParaRPr lang="sl-SI" sz="3200" dirty="0" smtClean="0"/>
          </a:p>
          <a:p>
            <a:pPr algn="ctr"/>
            <a:endParaRPr lang="sl-SI" sz="3200" dirty="0"/>
          </a:p>
          <a:p>
            <a:pPr algn="ctr"/>
            <a:r>
              <a:rPr lang="sl-SI" sz="3200" dirty="0" err="1" smtClean="0">
                <a:hlinkClick r:id="rId4"/>
              </a:rPr>
              <a:t>Tanja.tastanoska@gov.si</a:t>
            </a:r>
            <a:endParaRPr lang="sl-SI" sz="3200" dirty="0" smtClean="0"/>
          </a:p>
          <a:p>
            <a:pPr algn="ctr"/>
            <a:endParaRPr lang="sl-SI" sz="3200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543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239</Words>
  <Application>Microsoft Office PowerPoint</Application>
  <PresentationFormat>Diaprojekcija na zaslonu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1" baseType="lpstr">
      <vt:lpstr>Officeova tema</vt:lpstr>
      <vt:lpstr>PowerPointova predstavitev</vt:lpstr>
      <vt:lpstr>Samostojni obvezni predmet, ISCED 1,2,3  </vt:lpstr>
      <vt:lpstr>Odstotek učencev 8. razreda, ki so volili  predstavnike razredov ali predstavnike za svet učencev, 2008/09</vt:lpstr>
      <vt:lpstr>Glavne naloge predstavnikov staršev v organih upravljanja šole, 2010/11</vt:lpstr>
      <vt:lpstr>Upoštevanje ocen, ki jih učenci prejmejo pri državljanski vzgoji za napredovanje na naslednjo raven izobraževanja, 2010/11</vt:lpstr>
      <vt:lpstr>Področja dejavnosti šol, povezanih z DV, ki so zajeta v zunanjo evalvacijo šol kot to določajo priporočila ali predpisi, 2010/11</vt:lpstr>
      <vt:lpstr>Kje najdete študijo v e-obliki?</vt:lpstr>
      <vt:lpstr>Spletna stran Eurydice Slovenija</vt:lpstr>
      <vt:lpstr>PowerPointova predstavitev</vt:lpstr>
      <vt:lpstr>Vprašanja?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Cilji državljanske vzgoje iz nacionalnih kurikulov</dc:title>
  <dc:creator>uporabnik</dc:creator>
  <cp:lastModifiedBy>Tanja Taštanoska</cp:lastModifiedBy>
  <cp:revision>16</cp:revision>
  <dcterms:created xsi:type="dcterms:W3CDTF">2013-10-06T19:46:39Z</dcterms:created>
  <dcterms:modified xsi:type="dcterms:W3CDTF">2013-10-15T08:54:40Z</dcterms:modified>
</cp:coreProperties>
</file>